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96" r:id="rId2"/>
    <p:sldId id="272" r:id="rId3"/>
    <p:sldId id="273" r:id="rId4"/>
    <p:sldId id="274" r:id="rId5"/>
    <p:sldId id="276" r:id="rId6"/>
    <p:sldId id="277" r:id="rId7"/>
    <p:sldId id="278" r:id="rId8"/>
    <p:sldId id="271" r:id="rId9"/>
    <p:sldId id="279" r:id="rId10"/>
    <p:sldId id="280" r:id="rId11"/>
    <p:sldId id="282" r:id="rId12"/>
    <p:sldId id="283" r:id="rId13"/>
    <p:sldId id="284" r:id="rId14"/>
    <p:sldId id="285" r:id="rId15"/>
    <p:sldId id="287" r:id="rId16"/>
    <p:sldId id="288" r:id="rId17"/>
    <p:sldId id="289" r:id="rId18"/>
    <p:sldId id="291" r:id="rId19"/>
    <p:sldId id="292" r:id="rId20"/>
    <p:sldId id="293" r:id="rId21"/>
    <p:sldId id="297" r:id="rId22"/>
    <p:sldId id="298" r:id="rId23"/>
    <p:sldId id="299" r:id="rId24"/>
    <p:sldId id="300" r:id="rId25"/>
    <p:sldId id="294" r:id="rId26"/>
    <p:sldId id="295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03" autoAdjust="0"/>
  </p:normalViewPr>
  <p:slideViewPr>
    <p:cSldViewPr>
      <p:cViewPr varScale="1">
        <p:scale>
          <a:sx n="124" d="100"/>
          <a:sy n="124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3E7AB-3920-4D7E-B7E0-018E3B173586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F7E9E-3D46-48F4-8335-060FC3E9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84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E15B-2CC3-48BC-92A4-C1C812C33995}" type="datetimeFigureOut">
              <a:rPr lang="en-US" smtClean="0"/>
              <a:pPr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84E9A-1C43-47AC-B068-67D02A886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3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65321-0DC3-469B-8AE6-2DF13108FB28}" type="slidenum">
              <a:rPr lang="en-US"/>
              <a:pPr/>
              <a:t>11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DB6113-7161-409A-9BA4-8005BEF5F7F0}" type="slidenum">
              <a:rPr lang="en-US"/>
              <a:pPr/>
              <a:t>12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3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E6735-F4A7-481D-BA22-313C4A20163E}" type="slidenum">
              <a:rPr lang="en-US"/>
              <a:pPr/>
              <a:t>13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8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BCE18-2A1F-4E43-BB64-57BFEA9CD717}" type="slidenum">
              <a:rPr lang="en-US"/>
              <a:pPr/>
              <a:t>14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A260A-FB27-4DC8-B1EF-C31591D1EC0C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1D946-6F3E-40C0-9777-49C7097225E1}" type="slidenum">
              <a:rPr lang="en-US"/>
              <a:pPr/>
              <a:t>16</a:t>
            </a:fld>
            <a:endParaRPr lang="en-US"/>
          </a:p>
        </p:txBody>
      </p:sp>
      <p:sp>
        <p:nvSpPr>
          <p:cNvPr id="479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8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11:05 - 11:55</a:t>
            </a:r>
          </a:p>
        </p:txBody>
      </p:sp>
      <p:sp>
        <p:nvSpPr>
          <p:cNvPr id="150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4DD53B-3F24-437C-9751-DCE242E737B5}" type="slidenum">
              <a:rPr lang="en-US"/>
              <a:pPr/>
              <a:t>17</a:t>
            </a:fld>
            <a:endParaRPr lang="en-US"/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44025"/>
            <a:ext cx="6172200" cy="4114488"/>
          </a:xfrm>
          <a:noFill/>
          <a:ln w="9525"/>
        </p:spPr>
        <p:txBody>
          <a:bodyPr/>
          <a:lstStyle/>
          <a:p>
            <a:pPr>
              <a:buFontTx/>
              <a:buChar char="•"/>
            </a:pPr>
            <a:endParaRPr lang="en-US" sz="1600" smtClean="0"/>
          </a:p>
        </p:txBody>
      </p:sp>
    </p:spTree>
    <p:extLst>
      <p:ext uri="{BB962C8B-B14F-4D97-AF65-F5344CB8AC3E}">
        <p14:creationId xmlns:p14="http://schemas.microsoft.com/office/powerpoint/2010/main" val="2906131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DE932-9193-4FFA-89D4-61504CF34A4B}" type="slidenum">
              <a:rPr lang="en-US"/>
              <a:pPr/>
              <a:t>18</a:t>
            </a:fld>
            <a:endParaRPr lang="en-US"/>
          </a:p>
        </p:txBody>
      </p:sp>
      <p:sp>
        <p:nvSpPr>
          <p:cNvPr id="485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28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737BA-C4F7-4121-BF39-CE7DD8E3DC66}" type="slidenum">
              <a:rPr lang="en-US"/>
              <a:pPr/>
              <a:t>19</a:t>
            </a:fld>
            <a:endParaRPr lang="en-US"/>
          </a:p>
        </p:txBody>
      </p:sp>
      <p:sp>
        <p:nvSpPr>
          <p:cNvPr id="487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2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3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0052-EAC2-E942-9DA3-95EFD87A82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3AB53-F253-4F99-8B3A-C6EF11ACD6F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4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0052-EAC2-E942-9DA3-95EFD87A82A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4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0052-EAC2-E942-9DA3-95EFD87A82A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3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27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55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2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2605C-1949-4996-B503-39AE066D4DC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CC90A-07C3-4F9F-BE15-A0F573C21402}" type="slidenum">
              <a:rPr lang="en-US"/>
              <a:pPr/>
              <a:t>10</a:t>
            </a:fld>
            <a:endParaRPr lang="en-US"/>
          </a:p>
        </p:txBody>
      </p:sp>
      <p:sp>
        <p:nvSpPr>
          <p:cNvPr id="462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term </a:t>
            </a:r>
            <a:r>
              <a:rPr lang="en-US" sz="1200" i="1" dirty="0" err="1" smtClean="0"/>
              <a:t>auxin</a:t>
            </a:r>
            <a:r>
              <a:rPr lang="en-US" sz="1200" i="1" dirty="0" smtClean="0"/>
              <a:t> </a:t>
            </a:r>
            <a:r>
              <a:rPr lang="en-US" sz="1200" dirty="0" smtClean="0"/>
              <a:t>is used for any chemical substance that promotes cell elongation in different target tissues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6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609850"/>
          </a:xfr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67089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Rectangle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457200" y="6245225"/>
            <a:ext cx="5562600" cy="4762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722313" y="2685391"/>
            <a:ext cx="7772400" cy="3112843"/>
          </a:xfrm>
        </p:spPr>
        <p:txBody>
          <a:bodyPr anchor="t">
            <a:normAutofit/>
          </a:bodyPr>
          <a:lstStyle>
            <a:lvl1pPr algn="ctr">
              <a:buNone/>
              <a:defRPr lang="en-US" sz="6000" b="1" dirty="0">
                <a:solidFill>
                  <a:schemeClr val="tx2">
                    <a:shade val="85000"/>
                    <a:satMod val="1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722313" y="1128932"/>
            <a:ext cx="7772400" cy="1509712"/>
          </a:xfrm>
        </p:spPr>
        <p:txBody>
          <a:bodyPr anchor="b">
            <a:normAutofit/>
          </a:bodyPr>
          <a:lstStyle>
            <a:lvl1pPr algn="ctr">
              <a:buNone/>
              <a:defRPr lang="en-US" sz="2400" b="0" smtClean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7729" y="1062637"/>
            <a:ext cx="4599432" cy="3977640"/>
          </a:xfrm>
          <a:prstGeom prst="rect">
            <a:avLst/>
          </a:prstGeom>
          <a:solidFill>
            <a:schemeClr val="tx2">
              <a:shade val="15000"/>
            </a:schemeClr>
          </a:solidFill>
          <a:ln w="63500">
            <a:noFill/>
            <a:miter lim="800000"/>
          </a:ln>
          <a:effectLst>
            <a:outerShdw blurRad="63500" dist="25400" dir="7200000" algn="t" rotWithShape="0">
              <a:prstClr val="black">
                <a:alpha val="45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marL="0" indent="-274320" algn="l">
              <a:buClr>
                <a:schemeClr val="accent1"/>
              </a:buClr>
              <a:buSzPct val="80000"/>
              <a:buFont typeface="Wingdings 2" pitchFamily="18" charset="2"/>
              <a:buNone/>
            </a:pPr>
            <a:endParaRPr lang="en-US" sz="20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5514536" y="4343400"/>
            <a:ext cx="3048000" cy="709858"/>
          </a:xfrm>
        </p:spPr>
        <p:txBody>
          <a:bodyPr anchor="t">
            <a:noAutofit/>
          </a:bodyPr>
          <a:lstStyle>
            <a:lvl1pPr algn="l">
              <a:buNone/>
              <a:defRPr sz="22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pic" idx="1"/>
          </p:nvPr>
        </p:nvSpPr>
        <p:spPr>
          <a:xfrm>
            <a:off x="739645" y="1222657"/>
            <a:ext cx="4575601" cy="3657600"/>
          </a:xfrm>
          <a:solidFill>
            <a:schemeClr val="tx2">
              <a:shade val="75000"/>
            </a:schemeClr>
          </a:solidFill>
          <a:ln w="6350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buNone/>
              <a:defRPr sz="3200"/>
            </a:lvl1pPr>
          </a:lstStyle>
          <a:p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5514536" y="1371600"/>
            <a:ext cx="3044952" cy="2930086"/>
          </a:xfrm>
        </p:spPr>
        <p:txBody>
          <a:bodyPr bIns="0" anchor="b">
            <a:normAutofit/>
          </a:bodyPr>
          <a:lstStyle>
            <a:lvl1pPr marL="0" marR="0" indent="0" algn="l">
              <a:buFontTx/>
              <a:buNone/>
              <a:defRPr sz="1300">
                <a:solidFill>
                  <a:schemeClr val="tx1">
                    <a:tint val="95000"/>
                  </a:schemeClr>
                </a:solidFill>
              </a:defRPr>
            </a:lvl1pPr>
            <a:lvl2pPr marL="460375" marR="0" indent="-112713">
              <a:buFontTx/>
              <a:buNone/>
              <a:defRPr sz="1200"/>
            </a:lvl2pPr>
            <a:lvl3pPr marL="914400" marR="0" indent="-117475">
              <a:buFontTx/>
              <a:buNone/>
              <a:defRPr sz="1000"/>
            </a:lvl3pPr>
            <a:lvl4pPr marL="1316038" marR="0" indent="-112713">
              <a:buFontTx/>
              <a:buNone/>
              <a:defRPr sz="900"/>
            </a:lvl4pPr>
            <a:lvl5pPr marL="1711325" marR="0" indent="-117475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720" rIns="4572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3"/>
          </p:nvPr>
        </p:nvSpPr>
        <p:spPr>
          <a:xfrm>
            <a:off x="457200" y="6245225"/>
            <a:ext cx="5562600" cy="476250"/>
          </a:xfrm>
          <a:prstGeom prst="rect">
            <a:avLst/>
          </a:prstGeom>
        </p:spPr>
        <p:txBody>
          <a:bodyPr anchor="b" anchorCtr="0"/>
          <a:lstStyle>
            <a:lvl1pPr algn="l">
              <a:defRPr lang="en-US" sz="1200" smtClean="0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endParaRPr lang="en-US"/>
          </a:p>
        </p:txBody>
      </p:sp>
      <p:sp>
        <p:nvSpPr>
          <p:cNvPr id="13" name="Rectangle 1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b" anchorCtr="0"/>
          <a:lstStyle>
            <a:lvl1pPr algn="r">
              <a:defRPr lang="en-US" sz="1200" smtClean="0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fld id="{23B88879-97FA-492D-B71A-01002A2B42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defPPr>
        <a:defRPr sz="4400">
          <a:solidFill>
            <a:schemeClr val="tx2">
              <a:shade val="85000"/>
              <a:satMod val="150000"/>
            </a:schemeClr>
          </a:solidFill>
          <a:latin typeface="+mj-lt"/>
          <a:ea typeface="+mj-ea"/>
          <a:cs typeface="+mj-cs"/>
        </a:defRPr>
      </a:defPPr>
      <a:lvl1pPr algn="ctr" eaLnBrk="1" hangingPunct="1">
        <a:buNone/>
        <a:defRPr lang="en-US" sz="4800" b="1" strike="noStrike" kern="1200" baseline="0" dirty="0" smtClean="0">
          <a:solidFill>
            <a:schemeClr val="tx2">
              <a:shade val="85000"/>
              <a:satMod val="150000"/>
            </a:schemeClr>
          </a:solidFill>
          <a:effectLst>
            <a:outerShdw blurRad="63500" dist="38100" dir="8220000" algn="tl" rotWithShape="0">
              <a:srgbClr val="000000">
                <a:alpha val="30000"/>
              </a:srgbClr>
            </a:outerShdw>
          </a:effectLst>
          <a:latin typeface="+mj-lt"/>
          <a:ea typeface="+mj-lt"/>
          <a:cs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indent="-274320" algn="l" eaLnBrk="1" hangingPunct="1">
        <a:buClr>
          <a:schemeClr val="accent1"/>
        </a:buClr>
        <a:buSzPct val="80000"/>
        <a:buFont typeface="Wingdings 2" pitchFamily="18" charset="2"/>
        <a:buChar char=""/>
        <a:defRPr sz="2800">
          <a:solidFill>
            <a:schemeClr val="tx1"/>
          </a:solidFill>
          <a:latin typeface="+mn-lt"/>
          <a:ea typeface="+mn-lt"/>
          <a:cs typeface="+mn-lt"/>
        </a:defRPr>
      </a:lvl1pPr>
      <a:lvl2pPr marL="557784" indent="-228600" algn="l" eaLnBrk="1" hangingPunct="1">
        <a:buClr>
          <a:schemeClr val="tx2"/>
        </a:buClr>
        <a:buFont typeface="Wingdings 2" pitchFamily="18" charset="2"/>
        <a:buChar char=""/>
        <a:defRPr sz="2200">
          <a:solidFill>
            <a:schemeClr val="tx1"/>
          </a:solidFill>
          <a:latin typeface="+mn-lt"/>
          <a:ea typeface="+mn-lt"/>
          <a:cs typeface="+mn-lt"/>
        </a:defRPr>
      </a:lvl2pPr>
      <a:lvl3pPr marL="813816" indent="-228600" algn="l" eaLnBrk="1" hangingPunct="1">
        <a:buClr>
          <a:schemeClr val="accent1"/>
        </a:buClr>
        <a:buFont typeface="Wingdings 2" pitchFamily="18" charset="2"/>
        <a:buChar char=""/>
        <a:defRPr sz="2000">
          <a:solidFill>
            <a:schemeClr val="tx1"/>
          </a:solidFill>
          <a:latin typeface="+mn-lt"/>
          <a:ea typeface="+mn-lt"/>
          <a:cs typeface="+mn-lt"/>
        </a:defRPr>
      </a:lvl3pPr>
      <a:lvl4pPr marL="1069848" indent="-228600" algn="l" eaLnBrk="1" hangingPunct="1">
        <a:buClr>
          <a:schemeClr val="tx2"/>
        </a:buClr>
        <a:buFont typeface="Wingdings 2" pitchFamily="18" charset="2"/>
        <a:buChar char=""/>
        <a:defRPr sz="1800">
          <a:solidFill>
            <a:schemeClr val="tx1"/>
          </a:solidFill>
          <a:latin typeface="+mn-lt"/>
          <a:ea typeface="+mn-lt"/>
          <a:cs typeface="+mn-lt"/>
        </a:defRPr>
      </a:lvl4pPr>
      <a:lvl5pPr marL="1316736" indent="-228600" algn="l" eaLnBrk="1" hangingPunct="1">
        <a:buClr>
          <a:schemeClr val="accent1"/>
        </a:buClr>
        <a:buFont typeface="Wingdings 2" pitchFamily="18" charset="2"/>
        <a:buChar char=""/>
        <a:defRPr sz="1800">
          <a:solidFill>
            <a:schemeClr val="tx1"/>
          </a:solidFill>
          <a:latin typeface="+mn-lt"/>
          <a:ea typeface="+mn-lt"/>
          <a:cs typeface="+mn-lt"/>
        </a:defRPr>
      </a:lvl5pPr>
      <a:lvl6pPr marL="1572768" indent="-228600" algn="l" eaLnBrk="1" hangingPunct="1">
        <a:buClr>
          <a:schemeClr val="tx2"/>
        </a:buClr>
        <a:buFont typeface="Wingdings 2" pitchFamily="18" charset="2"/>
        <a:buChar char=""/>
        <a:defRPr lang="en-US" sz="1600" baseline="0" smtClean="0">
          <a:latin typeface="+mn-lt"/>
        </a:defRPr>
      </a:lvl6pPr>
      <a:lvl7pPr marL="1819656" indent="-228600" algn="l" eaLnBrk="1" hangingPunct="1">
        <a:buClr>
          <a:schemeClr val="accent1"/>
        </a:buClr>
        <a:buFont typeface="Wingdings 2" pitchFamily="18" charset="2"/>
        <a:buChar char=""/>
        <a:defRPr lang="en-US" sz="1600" baseline="0" smtClean="0">
          <a:latin typeface="+mn-lt"/>
        </a:defRPr>
      </a:lvl7pPr>
      <a:lvl8pPr marL="2066544" indent="-228600" algn="l" eaLnBrk="1" hangingPunct="1">
        <a:buClr>
          <a:schemeClr val="tx2"/>
        </a:buClr>
        <a:buFont typeface="Wingdings 2" pitchFamily="18" charset="2"/>
        <a:buChar char=""/>
        <a:defRPr sz="1600" baseline="0">
          <a:latin typeface="+mn-lt"/>
        </a:defRPr>
      </a:lvl8pPr>
      <a:lvl9pPr marL="2313432" indent="-228600" algn="l" eaLnBrk="1" hangingPunct="1">
        <a:buClr>
          <a:schemeClr val="accent1"/>
        </a:buClr>
        <a:buFont typeface="Wingdings 2" pitchFamily="18" charset="2"/>
        <a:buChar char=""/>
        <a:defRPr sz="1400" baseline="0">
          <a:latin typeface="+mn-lt"/>
        </a:defRPr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51131"/>
            <a:ext cx="5520338" cy="27227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Plant Hormones and Signaling Pathways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750942"/>
            <a:ext cx="5105400" cy="31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29200" y="1600200"/>
            <a:ext cx="4038600" cy="1600200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Auxin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indoleacetic</a:t>
            </a:r>
            <a:r>
              <a:rPr lang="en-US" dirty="0"/>
              <a:t> acid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881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1400" dirty="0" smtClean="0">
                <a:latin typeface="Times New Roman" pitchFamily="18" charset="0"/>
              </a:rPr>
              <a:t>IAA </a:t>
            </a:r>
            <a:r>
              <a:rPr lang="en-US" sz="1400" dirty="0">
                <a:latin typeface="Times New Roman" pitchFamily="18" charset="0"/>
              </a:rPr>
              <a:t>structure from:  </a:t>
            </a:r>
            <a:r>
              <a:rPr lang="en-US" sz="1400" dirty="0"/>
              <a:t>http://www.plant-hormones.info/auxins.htm</a:t>
            </a:r>
            <a:endParaRPr lang="en-US" dirty="0"/>
          </a:p>
        </p:txBody>
      </p:sp>
      <p:sp>
        <p:nvSpPr>
          <p:cNvPr id="461828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Auxin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61831" name="Picture 7" descr="ia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09799"/>
            <a:ext cx="3322638" cy="1834351"/>
          </a:xfrm>
          <a:prstGeom prst="rect">
            <a:avLst/>
          </a:prstGeom>
          <a:noFill/>
        </p:spPr>
      </p:pic>
      <p:sp>
        <p:nvSpPr>
          <p:cNvPr id="461832" name="Rectangle 8"/>
          <p:cNvSpPr>
            <a:spLocks noChangeArrowheads="1"/>
          </p:cNvSpPr>
          <p:nvPr/>
        </p:nvSpPr>
        <p:spPr bwMode="auto">
          <a:xfrm>
            <a:off x="4495800" y="4267200"/>
            <a:ext cx="4572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200" dirty="0" err="1">
                <a:solidFill>
                  <a:srgbClr val="0070C0"/>
                </a:solidFill>
                <a:latin typeface="Times New Roman" pitchFamily="18" charset="0"/>
              </a:rPr>
              <a:t>Auxins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</a:rPr>
              <a:t> are found in embryos, apical </a:t>
            </a:r>
            <a:r>
              <a:rPr lang="en-US" sz="2200" dirty="0" err="1">
                <a:solidFill>
                  <a:srgbClr val="0070C0"/>
                </a:solidFill>
                <a:latin typeface="Times New Roman" pitchFamily="18" charset="0"/>
              </a:rPr>
              <a:t>meristems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</a:rPr>
              <a:t>, young leaves.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200" dirty="0">
                <a:solidFill>
                  <a:srgbClr val="0070C0"/>
                </a:solidFill>
                <a:latin typeface="Times New Roman" pitchFamily="18" charset="0"/>
              </a:rPr>
              <a:t>Involved in root growth, cell differentiation, phototropism, </a:t>
            </a:r>
            <a:r>
              <a:rPr lang="en-US" sz="2200" dirty="0" err="1">
                <a:solidFill>
                  <a:srgbClr val="0070C0"/>
                </a:solidFill>
                <a:latin typeface="Times New Roman" pitchFamily="18" charset="0"/>
              </a:rPr>
              <a:t>gravitropism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</a:rPr>
              <a:t>, xylem differentiation.</a:t>
            </a:r>
          </a:p>
        </p:txBody>
      </p:sp>
      <p:pic>
        <p:nvPicPr>
          <p:cNvPr id="83971" name="Picture 3" descr="C:\Users\laucoin3\Desktop\39_labeled_images\39_13_auxin_redistributio-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752600"/>
            <a:ext cx="2836631" cy="3824288"/>
          </a:xfrm>
          <a:prstGeom prst="rect">
            <a:avLst/>
          </a:prstGeom>
          <a:noFill/>
        </p:spPr>
      </p:pic>
      <p:pic>
        <p:nvPicPr>
          <p:cNvPr id="83972" name="Picture 4" descr="C:\Users\laucoin3\Desktop\39_labeled_images\39_11a_gravity_sensing-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1752600"/>
            <a:ext cx="1828800" cy="244959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4572000" cy="2209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Zeatin</a:t>
            </a:r>
            <a:r>
              <a:rPr lang="en-US" sz="3000" dirty="0"/>
              <a:t> first isolated in 1961 (from maize).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&gt;200 natural and synthetic </a:t>
            </a:r>
            <a:r>
              <a:rPr lang="en-US" sz="3000" dirty="0" err="1"/>
              <a:t>cytokinins</a:t>
            </a:r>
            <a:r>
              <a:rPr lang="en-US" sz="3000" dirty="0"/>
              <a:t>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246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>
                <a:latin typeface="Times New Roman" pitchFamily="18" charset="0"/>
              </a:rPr>
              <a:t>IAA structure from:  </a:t>
            </a:r>
            <a:r>
              <a:rPr lang="en-US" sz="1400"/>
              <a:t>http://www.plant-hormones.info/cytokinins.htm</a:t>
            </a:r>
          </a:p>
          <a:p>
            <a:pPr algn="ctr" eaLnBrk="1" hangingPunct="1"/>
            <a:r>
              <a:rPr lang="en-US" sz="1400"/>
              <a:t>http://www.cropsci.illinois.edu/classes/cpsc112/images/PGR/Cytoeffect.jpg</a:t>
            </a:r>
            <a:endParaRPr lang="en-US"/>
          </a:p>
        </p:txBody>
      </p:sp>
      <p:sp>
        <p:nvSpPr>
          <p:cNvPr id="46592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 dirty="0" err="1" smtClean="0">
                <a:solidFill>
                  <a:srgbClr val="0000FF"/>
                </a:solidFill>
              </a:rPr>
              <a:t>Cytokinins</a:t>
            </a:r>
            <a:endParaRPr lang="en-US" sz="3800" dirty="0">
              <a:solidFill>
                <a:srgbClr val="0000FF"/>
              </a:solidFill>
            </a:endParaRPr>
          </a:p>
        </p:txBody>
      </p:sp>
      <p:sp>
        <p:nvSpPr>
          <p:cNvPr id="465927" name="Rectangle 7"/>
          <p:cNvSpPr>
            <a:spLocks noChangeArrowheads="1"/>
          </p:cNvSpPr>
          <p:nvPr/>
        </p:nvSpPr>
        <p:spPr bwMode="auto">
          <a:xfrm>
            <a:off x="228600" y="3124200"/>
            <a:ext cx="5562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>
                <a:solidFill>
                  <a:srgbClr val="0000FF"/>
                </a:solidFill>
                <a:latin typeface="Times New Roman" pitchFamily="18" charset="0"/>
              </a:rPr>
              <a:t>Produced in roots, young fruits, and seeds.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>
                <a:solidFill>
                  <a:srgbClr val="0000FF"/>
                </a:solidFill>
                <a:latin typeface="Times New Roman" pitchFamily="18" charset="0"/>
              </a:rPr>
              <a:t>Move upward via the xylem.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>
                <a:solidFill>
                  <a:srgbClr val="0000FF"/>
                </a:solidFill>
                <a:latin typeface="Times New Roman" pitchFamily="18" charset="0"/>
              </a:rPr>
              <a:t>Interact with auxins to control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Cell division and differentiation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Apical dominance</a:t>
            </a:r>
            <a:endParaRPr lang="en-US" sz="2800">
              <a:solidFill>
                <a:srgbClr val="0000FF"/>
              </a:solidFill>
              <a:latin typeface="Times New Roman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>
                <a:solidFill>
                  <a:srgbClr val="0000FF"/>
                </a:solidFill>
                <a:latin typeface="Times New Roman" pitchFamily="18" charset="0"/>
              </a:rPr>
              <a:t>Delays senescence</a:t>
            </a:r>
            <a:endParaRPr lang="en-US" sz="32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465928" name="Picture 8" descr="zeat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990600"/>
            <a:ext cx="2462213" cy="1828800"/>
          </a:xfrm>
          <a:prstGeom prst="rect">
            <a:avLst/>
          </a:prstGeom>
          <a:noFill/>
        </p:spPr>
      </p:pic>
      <p:pic>
        <p:nvPicPr>
          <p:cNvPr id="465933" name="Picture 13" descr="Cytoeffe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3048000"/>
            <a:ext cx="2563813" cy="319881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881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>
                <a:latin typeface="Times New Roman" pitchFamily="18" charset="0"/>
              </a:rPr>
              <a:t>Campbell &amp; Reece, Fig. 39.09</a:t>
            </a:r>
          </a:p>
          <a:p>
            <a:pPr algn="ctr" eaLnBrk="1" hangingPunct="1"/>
            <a:r>
              <a:rPr lang="en-US" sz="1400"/>
              <a:t>Right:  http://www2.ulg.ac.be/cedevit/english/hormones_e.htm</a:t>
            </a:r>
            <a:endParaRPr lang="en-US"/>
          </a:p>
        </p:txBody>
      </p:sp>
      <p:sp>
        <p:nvSpPr>
          <p:cNvPr id="46797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06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 dirty="0" err="1">
                <a:solidFill>
                  <a:srgbClr val="0000FF"/>
                </a:solidFill>
              </a:rPr>
              <a:t>Auxin</a:t>
            </a:r>
            <a:r>
              <a:rPr lang="en-US" sz="3800" dirty="0">
                <a:solidFill>
                  <a:srgbClr val="0000FF"/>
                </a:solidFill>
              </a:rPr>
              <a:t> - </a:t>
            </a:r>
            <a:r>
              <a:rPr lang="en-US" sz="3800" dirty="0" err="1" smtClean="0">
                <a:solidFill>
                  <a:srgbClr val="0000FF"/>
                </a:solidFill>
              </a:rPr>
              <a:t>Cytokinin</a:t>
            </a:r>
            <a:r>
              <a:rPr lang="en-US" sz="3800" dirty="0" smtClean="0">
                <a:solidFill>
                  <a:srgbClr val="0000FF"/>
                </a:solidFill>
              </a:rPr>
              <a:t> </a:t>
            </a:r>
            <a:r>
              <a:rPr lang="en-US" sz="3800" dirty="0">
                <a:solidFill>
                  <a:srgbClr val="0000FF"/>
                </a:solidFill>
              </a:rPr>
              <a:t>Interactions</a:t>
            </a:r>
          </a:p>
        </p:txBody>
      </p:sp>
      <p:sp>
        <p:nvSpPr>
          <p:cNvPr id="467973" name="Rectangle 5"/>
          <p:cNvSpPr>
            <a:spLocks noChangeArrowheads="1"/>
          </p:cNvSpPr>
          <p:nvPr/>
        </p:nvSpPr>
        <p:spPr bwMode="auto">
          <a:xfrm>
            <a:off x="4800600" y="4648200"/>
            <a:ext cx="4191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200">
                <a:solidFill>
                  <a:srgbClr val="0000FF"/>
                </a:solidFill>
                <a:latin typeface="Times New Roman" pitchFamily="18" charset="0"/>
              </a:rPr>
              <a:t>Apical bud removal releases inhibition of lateral buds.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200">
                <a:solidFill>
                  <a:srgbClr val="0000FF"/>
                </a:solidFill>
                <a:latin typeface="Times New Roman" pitchFamily="18" charset="0"/>
              </a:rPr>
              <a:t>Lateral buds require cytokinins to actually grow. </a:t>
            </a:r>
            <a:endParaRPr lang="en-US" sz="28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467975" name="Picture 7" descr="39_09ApicalDominance-L"/>
          <p:cNvPicPr>
            <a:picLocks noChangeAspect="1" noChangeArrowheads="1"/>
          </p:cNvPicPr>
          <p:nvPr/>
        </p:nvPicPr>
        <p:blipFill>
          <a:blip r:embed="rId4" cstate="print"/>
          <a:srcRect r="48460" b="2432"/>
          <a:stretch>
            <a:fillRect/>
          </a:stretch>
        </p:blipFill>
        <p:spPr bwMode="auto">
          <a:xfrm>
            <a:off x="587375" y="1144588"/>
            <a:ext cx="2079625" cy="2970212"/>
          </a:xfrm>
          <a:prstGeom prst="rect">
            <a:avLst/>
          </a:prstGeom>
          <a:noFill/>
        </p:spPr>
      </p:pic>
      <p:pic>
        <p:nvPicPr>
          <p:cNvPr id="467976" name="Picture 8" descr="39_09ApicalDominance-L"/>
          <p:cNvPicPr>
            <a:picLocks noChangeAspect="1" noChangeArrowheads="1"/>
          </p:cNvPicPr>
          <p:nvPr/>
        </p:nvPicPr>
        <p:blipFill>
          <a:blip r:embed="rId5" cstate="print"/>
          <a:srcRect l="53438" t="53496" b="2084"/>
          <a:stretch>
            <a:fillRect/>
          </a:stretch>
        </p:blipFill>
        <p:spPr bwMode="auto">
          <a:xfrm>
            <a:off x="2590800" y="4624388"/>
            <a:ext cx="2257425" cy="1624012"/>
          </a:xfrm>
          <a:prstGeom prst="rect">
            <a:avLst/>
          </a:prstGeom>
          <a:noFill/>
        </p:spPr>
      </p:pic>
      <p:pic>
        <p:nvPicPr>
          <p:cNvPr id="467977" name="Picture 9" descr="39_09ApicalDominance-L"/>
          <p:cNvPicPr>
            <a:picLocks noChangeAspect="1" noChangeArrowheads="1"/>
          </p:cNvPicPr>
          <p:nvPr/>
        </p:nvPicPr>
        <p:blipFill>
          <a:blip r:embed="rId5" cstate="print"/>
          <a:srcRect l="53438" b="47591"/>
          <a:stretch>
            <a:fillRect/>
          </a:stretch>
        </p:blipFill>
        <p:spPr bwMode="auto">
          <a:xfrm>
            <a:off x="152400" y="4332288"/>
            <a:ext cx="2257425" cy="1916112"/>
          </a:xfrm>
          <a:prstGeom prst="rect">
            <a:avLst/>
          </a:prstGeom>
          <a:noFill/>
        </p:spPr>
      </p:pic>
      <p:pic>
        <p:nvPicPr>
          <p:cNvPr id="467979" name="Picture 11" descr="recap-aux-cytok_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914400"/>
            <a:ext cx="4613275" cy="365601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53340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Effects first observed in “</a:t>
            </a:r>
            <a:r>
              <a:rPr lang="en-US" dirty="0" err="1"/>
              <a:t>bakanae</a:t>
            </a:r>
            <a:r>
              <a:rPr lang="en-US" dirty="0"/>
              <a:t>” rice infected with a fungus (</a:t>
            </a:r>
            <a:r>
              <a:rPr lang="en-US" i="1" dirty="0" err="1"/>
              <a:t>Gibberella</a:t>
            </a:r>
            <a:r>
              <a:rPr lang="en-US" i="1" dirty="0"/>
              <a:t> </a:t>
            </a:r>
            <a:r>
              <a:rPr lang="en-US" i="1" dirty="0" err="1"/>
              <a:t>fujikuroi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GA isolated in 1938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246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>
                <a:latin typeface="Times New Roman" pitchFamily="18" charset="0"/>
              </a:rPr>
              <a:t>GA structure from:  </a:t>
            </a:r>
            <a:r>
              <a:rPr lang="en-US" sz="1400"/>
              <a:t>http://www.plant-hormones.info/gibberellins.htm</a:t>
            </a:r>
          </a:p>
          <a:p>
            <a:pPr algn="ctr" eaLnBrk="1" hangingPunct="1"/>
            <a:r>
              <a:rPr lang="en-US" sz="1400"/>
              <a:t>Pictures:  http://www.jppn.ne.jp/kagawa/syasin/inebyougaityuu.html</a:t>
            </a:r>
            <a:endParaRPr lang="en-US"/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Gibberellins</a:t>
            </a:r>
          </a:p>
        </p:txBody>
      </p:sp>
      <p:sp>
        <p:nvSpPr>
          <p:cNvPr id="470021" name="Rectangle 5"/>
          <p:cNvSpPr>
            <a:spLocks noChangeArrowheads="1"/>
          </p:cNvSpPr>
          <p:nvPr/>
        </p:nvSpPr>
        <p:spPr bwMode="auto">
          <a:xfrm>
            <a:off x="152400" y="3048000"/>
            <a:ext cx="449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 dirty="0">
                <a:solidFill>
                  <a:srgbClr val="0000FF"/>
                </a:solidFill>
                <a:latin typeface="Times New Roman" pitchFamily="18" charset="0"/>
              </a:rPr>
              <a:t>Produced in apical buds, young leaves, and embryos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sz="2600" dirty="0">
                <a:solidFill>
                  <a:srgbClr val="0000FF"/>
                </a:solidFill>
                <a:latin typeface="Times New Roman" pitchFamily="18" charset="0"/>
              </a:rPr>
              <a:t>Effects include: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stem elongation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fruit growth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seed germination</a:t>
            </a:r>
          </a:p>
        </p:txBody>
      </p:sp>
      <p:pic>
        <p:nvPicPr>
          <p:cNvPr id="470024" name="Picture 8" descr="gibberell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685800"/>
            <a:ext cx="3395662" cy="2291625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2549" y="3048000"/>
            <a:ext cx="461420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389988" y="5486400"/>
            <a:ext cx="2087012" cy="369974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No </a:t>
            </a:r>
            <a:r>
              <a:rPr lang="en-US" dirty="0" err="1">
                <a:solidFill>
                  <a:schemeClr val="bg1"/>
                </a:solidFill>
              </a:rPr>
              <a:t>Gibberellin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752188" y="5298714"/>
            <a:ext cx="1553612" cy="646973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Plus </a:t>
            </a:r>
            <a:r>
              <a:rPr lang="en-US" dirty="0" err="1">
                <a:solidFill>
                  <a:schemeClr val="bg1"/>
                </a:solidFill>
              </a:rPr>
              <a:t>Gibberellin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5105400" cy="1752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GA can promote gigantism in </a:t>
            </a: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normal </a:t>
            </a:r>
            <a:r>
              <a:rPr lang="en-US" sz="2200" dirty="0"/>
              <a:t>plants.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GA applied to dwarf plants yield normal </a:t>
            </a:r>
            <a:r>
              <a:rPr lang="en-US" sz="2200" dirty="0" smtClean="0"/>
              <a:t>growth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246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/>
              <a:t>Left: dwarf peas titrated with GA, http://digicoll.library.wisc.edu/</a:t>
            </a:r>
          </a:p>
          <a:p>
            <a:pPr algn="ctr" eaLnBrk="1" hangingPunct="1"/>
            <a:r>
              <a:rPr lang="en-US" sz="1400"/>
              <a:t>Right:  Life Magazine, Al Fenn, photographer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Gibberellins and Plant Growth</a:t>
            </a:r>
          </a:p>
        </p:txBody>
      </p:sp>
      <p:pic>
        <p:nvPicPr>
          <p:cNvPr id="472074" name="Picture 10" descr="gibberellincabb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444" y="974898"/>
            <a:ext cx="3927475" cy="5027613"/>
          </a:xfrm>
          <a:prstGeom prst="rect">
            <a:avLst/>
          </a:prstGeom>
          <a:noFill/>
        </p:spPr>
      </p:pic>
      <p:sp>
        <p:nvSpPr>
          <p:cNvPr id="472075" name="Rectangle 11"/>
          <p:cNvSpPr>
            <a:spLocks noChangeArrowheads="1"/>
          </p:cNvSpPr>
          <p:nvPr/>
        </p:nvSpPr>
        <p:spPr bwMode="auto">
          <a:xfrm>
            <a:off x="4981575" y="5943600"/>
            <a:ext cx="4162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800000"/>
                </a:solidFill>
                <a:latin typeface="Times New Roman" pitchFamily="18" charset="0"/>
              </a:rPr>
              <a:t>Beanstalk cabbages, Michigan State</a:t>
            </a:r>
          </a:p>
        </p:txBody>
      </p:sp>
      <p:pic>
        <p:nvPicPr>
          <p:cNvPr id="472076" name="Picture 12" descr="DwarfPeas-GAeffect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667000"/>
            <a:ext cx="4286250" cy="3427413"/>
          </a:xfrm>
          <a:prstGeom prst="rect">
            <a:avLst/>
          </a:prstGeom>
          <a:noFill/>
        </p:spPr>
      </p:pic>
      <p:sp>
        <p:nvSpPr>
          <p:cNvPr id="472079" name="Text Box 15"/>
          <p:cNvSpPr txBox="1">
            <a:spLocks noChangeArrowheads="1"/>
          </p:cNvSpPr>
          <p:nvPr/>
        </p:nvSpPr>
        <p:spPr bwMode="auto">
          <a:xfrm>
            <a:off x="838200" y="6019800"/>
            <a:ext cx="693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800000"/>
                </a:solidFill>
              </a:rPr>
              <a:t>+GA</a:t>
            </a:r>
          </a:p>
        </p:txBody>
      </p:sp>
      <p:sp>
        <p:nvSpPr>
          <p:cNvPr id="472080" name="Text Box 16"/>
          <p:cNvSpPr txBox="1">
            <a:spLocks noChangeArrowheads="1"/>
          </p:cNvSpPr>
          <p:nvPr/>
        </p:nvSpPr>
        <p:spPr bwMode="auto">
          <a:xfrm>
            <a:off x="1905000" y="6019800"/>
            <a:ext cx="1011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800000"/>
                </a:solidFill>
              </a:rPr>
              <a:t>+0.1GA</a:t>
            </a:r>
          </a:p>
        </p:txBody>
      </p:sp>
      <p:sp>
        <p:nvSpPr>
          <p:cNvPr id="472081" name="Text Box 17"/>
          <p:cNvSpPr txBox="1">
            <a:spLocks noChangeArrowheads="1"/>
          </p:cNvSpPr>
          <p:nvPr/>
        </p:nvSpPr>
        <p:spPr bwMode="auto">
          <a:xfrm>
            <a:off x="3276600" y="6019800"/>
            <a:ext cx="1138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800000"/>
                </a:solidFill>
              </a:rPr>
              <a:t>+0.01GA</a:t>
            </a:r>
          </a:p>
        </p:txBody>
      </p:sp>
      <p:sp>
        <p:nvSpPr>
          <p:cNvPr id="472082" name="Rectangle 18"/>
          <p:cNvSpPr>
            <a:spLocks noChangeArrowheads="1"/>
          </p:cNvSpPr>
          <p:nvPr/>
        </p:nvSpPr>
        <p:spPr bwMode="auto">
          <a:xfrm>
            <a:off x="9191625" y="1492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5105400" cy="2895600"/>
          </a:xfrm>
        </p:spPr>
        <p:txBody>
          <a:bodyPr/>
          <a:lstStyle/>
          <a:p>
            <a:pPr marL="228600" indent="-228600">
              <a:lnSpc>
                <a:spcPct val="90000"/>
              </a:lnSpc>
            </a:pPr>
            <a:r>
              <a:rPr lang="en-US" dirty="0"/>
              <a:t>Steroidal plant hormones first identified in 1979.</a:t>
            </a:r>
          </a:p>
          <a:p>
            <a:pPr marL="228600" indent="-228600">
              <a:lnSpc>
                <a:spcPct val="90000"/>
              </a:lnSpc>
            </a:pPr>
            <a:r>
              <a:rPr lang="en-US" dirty="0"/>
              <a:t>Similar effects to those of </a:t>
            </a:r>
            <a:r>
              <a:rPr lang="en-US" dirty="0" err="1"/>
              <a:t>auxins</a:t>
            </a:r>
            <a:endParaRPr lang="en-US" dirty="0"/>
          </a:p>
          <a:p>
            <a:pPr marL="628650" lvl="1">
              <a:spcBef>
                <a:spcPts val="0"/>
              </a:spcBef>
            </a:pPr>
            <a:r>
              <a:rPr lang="en-US" dirty="0"/>
              <a:t>Promote growth</a:t>
            </a:r>
          </a:p>
          <a:p>
            <a:pPr marL="628650" lvl="1">
              <a:spcBef>
                <a:spcPts val="0"/>
              </a:spcBef>
            </a:pPr>
            <a:r>
              <a:rPr lang="en-US" dirty="0"/>
              <a:t>Increase crop yield and quality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246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 dirty="0" err="1"/>
              <a:t>Brassinolide</a:t>
            </a:r>
            <a:r>
              <a:rPr lang="en-US" sz="1400" dirty="0"/>
              <a:t> structure:  http://en.wikipedia.org/wiki/File:Brassinolide.png</a:t>
            </a:r>
          </a:p>
          <a:p>
            <a:pPr algn="ctr" eaLnBrk="1" hangingPunct="1"/>
            <a:r>
              <a:rPr lang="en-US" sz="1400" dirty="0"/>
              <a:t>Lower:  Sakamoto et al. 2005.  Nature Biotechnology 24:  105-109.</a:t>
            </a:r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Brassinosteroids</a:t>
            </a:r>
          </a:p>
        </p:txBody>
      </p:sp>
      <p:pic>
        <p:nvPicPr>
          <p:cNvPr id="476166" name="Picture 6" descr="Brassinolid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57200"/>
            <a:ext cx="3536950" cy="2741613"/>
          </a:xfrm>
          <a:prstGeom prst="rect">
            <a:avLst/>
          </a:prstGeom>
          <a:noFill/>
        </p:spPr>
      </p:pic>
      <p:sp>
        <p:nvSpPr>
          <p:cNvPr id="476168" name="Text Box 8"/>
          <p:cNvSpPr txBox="1">
            <a:spLocks noChangeArrowheads="1"/>
          </p:cNvSpPr>
          <p:nvPr/>
        </p:nvSpPr>
        <p:spPr bwMode="auto">
          <a:xfrm>
            <a:off x="5486400" y="3216275"/>
            <a:ext cx="3657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rgbClr val="800000"/>
                </a:solidFill>
              </a:rPr>
              <a:t>Small decreases in brassinosteroids change rice morphology and improve yields</a:t>
            </a:r>
          </a:p>
        </p:txBody>
      </p:sp>
      <p:pic>
        <p:nvPicPr>
          <p:cNvPr id="476170" name="Picture 10" descr="Sakamoto-brassinosteroiddefnbt1173-F2"/>
          <p:cNvPicPr>
            <a:picLocks noChangeAspect="1" noChangeArrowheads="1"/>
          </p:cNvPicPr>
          <p:nvPr/>
        </p:nvPicPr>
        <p:blipFill>
          <a:blip r:embed="rId5" cstate="print"/>
          <a:srcRect l="6479" r="8948" b="63824"/>
          <a:stretch>
            <a:fillRect/>
          </a:stretch>
        </p:blipFill>
        <p:spPr bwMode="auto">
          <a:xfrm>
            <a:off x="152400" y="3733800"/>
            <a:ext cx="3481388" cy="2563813"/>
          </a:xfrm>
          <a:prstGeom prst="rect">
            <a:avLst/>
          </a:prstGeom>
          <a:noFill/>
        </p:spPr>
      </p:pic>
      <p:pic>
        <p:nvPicPr>
          <p:cNvPr id="476171" name="Picture 11" descr="Sakamoto-brassinosteroiddefnbt1173-F2"/>
          <p:cNvPicPr>
            <a:picLocks noChangeAspect="1" noChangeArrowheads="1"/>
          </p:cNvPicPr>
          <p:nvPr/>
        </p:nvPicPr>
        <p:blipFill>
          <a:blip r:embed="rId5" cstate="print"/>
          <a:srcRect l="6316" t="64790" r="9100"/>
          <a:stretch>
            <a:fillRect/>
          </a:stretch>
        </p:blipFill>
        <p:spPr bwMode="auto">
          <a:xfrm>
            <a:off x="5665788" y="3810000"/>
            <a:ext cx="3402012" cy="2436813"/>
          </a:xfrm>
          <a:prstGeom prst="rect">
            <a:avLst/>
          </a:prstGeom>
          <a:noFill/>
        </p:spPr>
      </p:pic>
      <p:pic>
        <p:nvPicPr>
          <p:cNvPr id="476172" name="Picture 12" descr="Sakamoto-brassinosteroiddefnbt1173-F2"/>
          <p:cNvPicPr>
            <a:picLocks noChangeAspect="1" noChangeArrowheads="1"/>
          </p:cNvPicPr>
          <p:nvPr/>
        </p:nvPicPr>
        <p:blipFill>
          <a:blip r:embed="rId5" cstate="print"/>
          <a:srcRect l="-616" t="36736" r="64481" b="35512"/>
          <a:stretch>
            <a:fillRect/>
          </a:stretch>
        </p:blipFill>
        <p:spPr bwMode="auto">
          <a:xfrm>
            <a:off x="3598863" y="3733800"/>
            <a:ext cx="1935162" cy="25590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16200000">
            <a:off x="4766906" y="4758095"/>
            <a:ext cx="20515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Brassinosteroid</a:t>
            </a:r>
            <a:r>
              <a:rPr lang="en-US" sz="1400" dirty="0" smtClean="0"/>
              <a:t> content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524000"/>
            <a:ext cx="4876800" cy="3048000"/>
          </a:xfr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</a:pPr>
            <a:r>
              <a:rPr lang="en-US" sz="2600" dirty="0"/>
              <a:t>Discovered in 1963</a:t>
            </a:r>
          </a:p>
          <a:p>
            <a:pPr marL="228600" indent="-228600">
              <a:lnSpc>
                <a:spcPct val="90000"/>
              </a:lnSpc>
            </a:pPr>
            <a:r>
              <a:rPr lang="en-US" sz="2600" dirty="0"/>
              <a:t>First thought to induce leaf abscission.</a:t>
            </a:r>
          </a:p>
          <a:p>
            <a:pPr marL="228600" indent="-228600">
              <a:lnSpc>
                <a:spcPct val="90000"/>
              </a:lnSpc>
            </a:pPr>
            <a:r>
              <a:rPr lang="en-US" sz="2600" dirty="0"/>
              <a:t>Slows or halts growth.</a:t>
            </a:r>
          </a:p>
          <a:p>
            <a:pPr marL="628650" lvl="1">
              <a:lnSpc>
                <a:spcPct val="90000"/>
              </a:lnSpc>
            </a:pPr>
            <a:r>
              <a:rPr lang="en-US" sz="2200" dirty="0"/>
              <a:t>Induces seed dormancy</a:t>
            </a:r>
          </a:p>
          <a:p>
            <a:pPr marL="628650" lvl="1">
              <a:lnSpc>
                <a:spcPct val="90000"/>
              </a:lnSpc>
            </a:pPr>
            <a:r>
              <a:rPr lang="en-US" sz="2200" dirty="0"/>
              <a:t>Inhibits cell division in </a:t>
            </a:r>
            <a:endParaRPr lang="en-US" sz="2200" dirty="0" smtClean="0"/>
          </a:p>
          <a:p>
            <a:pPr marL="628650" lvl="1">
              <a:lnSpc>
                <a:spcPct val="90000"/>
              </a:lnSpc>
              <a:buNone/>
            </a:pPr>
            <a:r>
              <a:rPr lang="en-US" dirty="0" smtClean="0"/>
              <a:t>	</a:t>
            </a:r>
            <a:r>
              <a:rPr lang="en-US" sz="2200" dirty="0" smtClean="0"/>
              <a:t>vascular </a:t>
            </a:r>
            <a:r>
              <a:rPr lang="en-US" sz="2200" dirty="0"/>
              <a:t>cambium</a:t>
            </a:r>
          </a:p>
          <a:p>
            <a:pPr marL="228600" indent="-228600">
              <a:lnSpc>
                <a:spcPct val="90000"/>
              </a:lnSpc>
            </a:pPr>
            <a:r>
              <a:rPr lang="en-US" sz="2600" dirty="0"/>
              <a:t>Increases drought tolerance by closing stomata.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0" y="6324600"/>
            <a:ext cx="56388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en-US" sz="1400"/>
              <a:t>Campbell &amp; Reece, Fig. 39.12</a:t>
            </a:r>
          </a:p>
          <a:p>
            <a:pPr algn="ctr" eaLnBrk="1" hangingPunct="1"/>
            <a:r>
              <a:rPr lang="en-US" sz="1400"/>
              <a:t>ABA structure:  http://en.wikipedia.org/wiki/File:Abscisinsäure.svg</a:t>
            </a:r>
            <a:endParaRPr lang="en-US"/>
          </a:p>
        </p:txBody>
      </p:sp>
      <p:sp>
        <p:nvSpPr>
          <p:cNvPr id="4782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Abscissic Acid (ABA)</a:t>
            </a:r>
          </a:p>
        </p:txBody>
      </p:sp>
      <p:pic>
        <p:nvPicPr>
          <p:cNvPr id="478220" name="Picture 12" descr="434px-Abscisinsä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419600"/>
            <a:ext cx="3968750" cy="18288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Image result for abscisic ac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799"/>
            <a:ext cx="4267200" cy="372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11163"/>
            <a:ext cx="8534400" cy="5032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ABA – Promotes Seed Dormancy</a:t>
            </a:r>
            <a:endParaRPr lang="en-US" b="0" dirty="0" smtClean="0">
              <a:solidFill>
                <a:schemeClr val="tx1"/>
              </a:solidFill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5181600" cy="53752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smtClean="0"/>
              <a:t>Seed dormancy has great survival value because it ensures that the seed will germinate only when there are optimal conditions</a:t>
            </a:r>
          </a:p>
          <a:p>
            <a:pPr eaLnBrk="1" hangingPunct="1"/>
            <a:r>
              <a:rPr lang="en-US" sz="2400" dirty="0" smtClean="0"/>
              <a:t>Precocious germination is observed in maize mutants that lack a functional transcription factor required for ABA to induce expression of certain genes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102404" name="Text Box 12"/>
          <p:cNvSpPr txBox="1">
            <a:spLocks noChangeArrowheads="1"/>
          </p:cNvSpPr>
          <p:nvPr/>
        </p:nvSpPr>
        <p:spPr bwMode="auto">
          <a:xfrm>
            <a:off x="5562600" y="4556125"/>
            <a:ext cx="2667000" cy="1311275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Mutant without ABA activity.  Note germination of seeds on the cob.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0" y="1219200"/>
            <a:ext cx="3810000" cy="3224213"/>
            <a:chOff x="3264" y="768"/>
            <a:chExt cx="2400" cy="2031"/>
          </a:xfrm>
        </p:grpSpPr>
        <p:pic>
          <p:nvPicPr>
            <p:cNvPr id="10240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64" y="781"/>
              <a:ext cx="1723" cy="2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07" name="Text Box 10"/>
            <p:cNvSpPr txBox="1">
              <a:spLocks noChangeArrowheads="1"/>
            </p:cNvSpPr>
            <p:nvPr/>
          </p:nvSpPr>
          <p:spPr bwMode="auto">
            <a:xfrm>
              <a:off x="4981" y="768"/>
              <a:ext cx="683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sz="1600"/>
                <a:t>Coleoptile</a:t>
              </a:r>
            </a:p>
          </p:txBody>
        </p:sp>
        <p:sp>
          <p:nvSpPr>
            <p:cNvPr id="102408" name="Line 15"/>
            <p:cNvSpPr>
              <a:spLocks noChangeShapeType="1"/>
            </p:cNvSpPr>
            <p:nvPr/>
          </p:nvSpPr>
          <p:spPr bwMode="auto">
            <a:xfrm flipH="1">
              <a:off x="4368" y="912"/>
              <a:ext cx="624" cy="432"/>
            </a:xfrm>
            <a:prstGeom prst="line">
              <a:avLst/>
            </a:prstGeom>
            <a:noFill/>
            <a:ln w="349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5029200" cy="4267200"/>
          </a:xfrm>
        </p:spPr>
        <p:txBody>
          <a:bodyPr>
            <a:normAutofit/>
          </a:bodyPr>
          <a:lstStyle/>
          <a:p>
            <a:pPr marL="228600" indent="-228600"/>
            <a:r>
              <a:rPr lang="en-US" sz="2000" dirty="0"/>
              <a:t>Chinese may have been first to note effect of ethylene (incense ripens fruit)</a:t>
            </a:r>
          </a:p>
          <a:p>
            <a:pPr marL="228600" indent="-228600"/>
            <a:r>
              <a:rPr lang="en-US" sz="2000" dirty="0"/>
              <a:t>Plants produce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 in response to stresses:</a:t>
            </a:r>
          </a:p>
          <a:p>
            <a:pPr marL="628650" lvl="1"/>
            <a:r>
              <a:rPr lang="en-US" sz="2000" dirty="0"/>
              <a:t>Drought or Flooding</a:t>
            </a:r>
          </a:p>
          <a:p>
            <a:pPr marL="628650" lvl="1"/>
            <a:r>
              <a:rPr lang="en-US" sz="2000" dirty="0"/>
              <a:t>Injury or Infection </a:t>
            </a:r>
          </a:p>
          <a:p>
            <a:pPr marL="228600" indent="-228600"/>
            <a:r>
              <a:rPr lang="en-US" sz="2000" dirty="0"/>
              <a:t>Effects include fruit ripening, leaf/fruit abscission, triple response.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66800" y="6388100"/>
            <a:ext cx="70104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1200"/>
              <a:t>Pictures:  http://www.cropsci.illinois.edu/classes/cpsc112/Topicpages/PGR.cfm</a:t>
            </a:r>
          </a:p>
          <a:p>
            <a:pPr algn="ctr" eaLnBrk="1" hangingPunct="1"/>
            <a:r>
              <a:rPr lang="en-US" sz="1200"/>
              <a:t>C</a:t>
            </a:r>
            <a:r>
              <a:rPr lang="en-US" sz="1200" baseline="-25000"/>
              <a:t>2</a:t>
            </a:r>
            <a:r>
              <a:rPr lang="en-US" sz="1200"/>
              <a:t>H</a:t>
            </a:r>
            <a:r>
              <a:rPr lang="en-US" sz="1200" baseline="-25000"/>
              <a:t>4</a:t>
            </a:r>
            <a:r>
              <a:rPr lang="en-US" sz="1200"/>
              <a:t> structure:  http://en.wikipedia.org/wiki/File:Ethylene-CRC-MW-dimensions-2D.png</a:t>
            </a:r>
          </a:p>
        </p:txBody>
      </p:sp>
      <p:sp>
        <p:nvSpPr>
          <p:cNvPr id="48435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Ethylene</a:t>
            </a:r>
          </a:p>
        </p:txBody>
      </p:sp>
      <p:pic>
        <p:nvPicPr>
          <p:cNvPr id="484361" name="Picture 9" descr="800px-Ethylene-CRC-MW-dimensions-2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2363" y="4762500"/>
            <a:ext cx="2560637" cy="1600200"/>
          </a:xfrm>
          <a:prstGeom prst="rect">
            <a:avLst/>
          </a:prstGeom>
          <a:noFill/>
        </p:spPr>
      </p:pic>
      <p:pic>
        <p:nvPicPr>
          <p:cNvPr id="484362" name="Picture 10" descr="Ethylfru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0788" y="1143000"/>
            <a:ext cx="3656012" cy="2417763"/>
          </a:xfrm>
          <a:prstGeom prst="rect">
            <a:avLst/>
          </a:prstGeom>
          <a:noFill/>
        </p:spPr>
      </p:pic>
      <p:pic>
        <p:nvPicPr>
          <p:cNvPr id="484363" name="Picture 11" descr="Ethylholl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4588" y="3733800"/>
            <a:ext cx="3656012" cy="2346325"/>
          </a:xfrm>
          <a:prstGeom prst="rect">
            <a:avLst/>
          </a:prstGeom>
          <a:noFill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4876800"/>
            <a:ext cx="2133599" cy="135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66800" y="6388100"/>
            <a:ext cx="7010400" cy="469900"/>
          </a:xfrm>
          <a:prstGeom prst="rect">
            <a:avLst/>
          </a:prstGeom>
          <a:noFill/>
          <a:ln w="3175"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1400"/>
              <a:t>Campbell &amp; Reece, Fig. 39.13</a:t>
            </a:r>
          </a:p>
        </p:txBody>
      </p:sp>
      <p:pic>
        <p:nvPicPr>
          <p:cNvPr id="486407" name="Picture 7" descr="39_13TripleResponse-L"/>
          <p:cNvPicPr>
            <a:picLocks noChangeAspect="1" noChangeArrowheads="1"/>
          </p:cNvPicPr>
          <p:nvPr/>
        </p:nvPicPr>
        <p:blipFill>
          <a:blip r:embed="rId4" cstate="print"/>
          <a:srcRect b="3011"/>
          <a:stretch>
            <a:fillRect/>
          </a:stretch>
        </p:blipFill>
        <p:spPr bwMode="auto">
          <a:xfrm>
            <a:off x="119063" y="965200"/>
            <a:ext cx="6129337" cy="5319713"/>
          </a:xfrm>
          <a:prstGeom prst="rect">
            <a:avLst/>
          </a:prstGeom>
          <a:noFill/>
        </p:spPr>
      </p:pic>
      <p:sp>
        <p:nvSpPr>
          <p:cNvPr id="486408" name="Text Box 8"/>
          <p:cNvSpPr txBox="1">
            <a:spLocks noChangeArrowheads="1"/>
          </p:cNvSpPr>
          <p:nvPr/>
        </p:nvSpPr>
        <p:spPr bwMode="auto">
          <a:xfrm>
            <a:off x="6248400" y="1812925"/>
            <a:ext cx="281940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AutoNum type="arabicPeriod"/>
            </a:pPr>
            <a:r>
              <a:rPr lang="en-US" sz="2800"/>
              <a:t>Reduced stem elongation</a:t>
            </a:r>
          </a:p>
          <a:p>
            <a:pPr marL="342900" indent="-342900">
              <a:spcBef>
                <a:spcPct val="50000"/>
              </a:spcBef>
              <a:buFont typeface="Arial" charset="0"/>
              <a:buAutoNum type="arabicPeriod"/>
            </a:pPr>
            <a:r>
              <a:rPr lang="en-US" sz="2800"/>
              <a:t>Thickened  stem</a:t>
            </a:r>
          </a:p>
          <a:p>
            <a:pPr marL="342900" indent="-342900">
              <a:spcBef>
                <a:spcPct val="50000"/>
              </a:spcBef>
              <a:buFont typeface="Arial" charset="0"/>
              <a:buAutoNum type="arabicPeriod"/>
            </a:pPr>
            <a:r>
              <a:rPr lang="en-US" sz="2800"/>
              <a:t>Horizontal growth</a:t>
            </a:r>
          </a:p>
        </p:txBody>
      </p:sp>
      <p:sp>
        <p:nvSpPr>
          <p:cNvPr id="48640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800">
                <a:solidFill>
                  <a:srgbClr val="0000FF"/>
                </a:solidFill>
              </a:rPr>
              <a:t>Ethylene Triple Response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19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304800"/>
            <a:ext cx="4797552" cy="1219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Discovering the phototropic response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0" y="1527048"/>
            <a:ext cx="4614672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Charles Darwin and his son Francis explored the role of light in 1881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Phototropism</a:t>
            </a:r>
            <a:r>
              <a:rPr lang="en-US" dirty="0" smtClean="0"/>
              <a:t>: directed movement in response to light</a:t>
            </a:r>
          </a:p>
          <a:p>
            <a:r>
              <a:rPr lang="en-US" dirty="0" smtClean="0"/>
              <a:t>Filtered light experiments demonstrated </a:t>
            </a:r>
            <a:r>
              <a:rPr lang="en-US" dirty="0" smtClean="0">
                <a:solidFill>
                  <a:srgbClr val="0070C0"/>
                </a:solidFill>
              </a:rPr>
              <a:t>blue light </a:t>
            </a:r>
            <a:r>
              <a:rPr lang="en-US" dirty="0" smtClean="0"/>
              <a:t>is key for phototropism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3895725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Leaves drop in the fall with the help of </a:t>
            </a:r>
            <a:r>
              <a:rPr lang="en-US" dirty="0" err="1" smtClean="0"/>
              <a:t>auxin</a:t>
            </a:r>
            <a:r>
              <a:rPr lang="en-US" dirty="0" smtClean="0"/>
              <a:t> and ethylene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2228850"/>
            <a:ext cx="854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20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defenses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buFont typeface="Courier New"/>
              <a:buChar char="o"/>
            </a:pPr>
            <a:r>
              <a:rPr lang="en-US" sz="2200" dirty="0" smtClean="0"/>
              <a:t>Thorns</a:t>
            </a:r>
          </a:p>
          <a:p>
            <a:pPr lvl="1">
              <a:buFont typeface="Courier New"/>
              <a:buChar char="o"/>
            </a:pPr>
            <a:r>
              <a:rPr lang="en-US" sz="2200" dirty="0" smtClean="0"/>
              <a:t>Waxy epidermis</a:t>
            </a:r>
          </a:p>
          <a:p>
            <a:pPr lvl="1">
              <a:buFont typeface="Courier New"/>
              <a:buChar char="o"/>
            </a:pPr>
            <a:r>
              <a:rPr lang="en-US" sz="2200" dirty="0" smtClean="0"/>
              <a:t>Sap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Chemical Defenses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719637" y="2590800"/>
            <a:ext cx="3657600" cy="2456329"/>
          </a:xfrm>
        </p:spPr>
        <p:txBody>
          <a:bodyPr>
            <a:normAutofit fontScale="92500" lnSpcReduction="10000"/>
          </a:bodyPr>
          <a:lstStyle/>
          <a:p>
            <a:pPr lvl="1">
              <a:buFont typeface="Courier New"/>
              <a:buChar char="o"/>
            </a:pPr>
            <a:r>
              <a:rPr lang="en-US" sz="2200" dirty="0" smtClean="0"/>
              <a:t>Constitutive vs. Induced</a:t>
            </a:r>
          </a:p>
          <a:p>
            <a:pPr lvl="1">
              <a:buFont typeface="Courier New"/>
              <a:buChar char="o"/>
            </a:pPr>
            <a:r>
              <a:rPr lang="en-US" sz="2200" dirty="0" smtClean="0"/>
              <a:t>Poison Ivy (</a:t>
            </a:r>
            <a:r>
              <a:rPr lang="en-US" sz="2200" dirty="0" err="1" smtClean="0"/>
              <a:t>urushiol</a:t>
            </a:r>
            <a:r>
              <a:rPr lang="en-US" sz="2200" dirty="0" smtClean="0"/>
              <a:t>)</a:t>
            </a:r>
          </a:p>
          <a:p>
            <a:pPr lvl="1">
              <a:buFont typeface="Courier New"/>
              <a:buChar char="o"/>
            </a:pPr>
            <a:r>
              <a:rPr lang="en-US" sz="2200" dirty="0" smtClean="0"/>
              <a:t>Opium, caffeine, cocaine, nicotine, THC</a:t>
            </a:r>
          </a:p>
          <a:p>
            <a:pPr lvl="1">
              <a:buFont typeface="Courier New"/>
              <a:buChar char="o"/>
            </a:pPr>
            <a:r>
              <a:rPr lang="en-US" sz="2200" dirty="0" smtClean="0"/>
              <a:t>Release of secondary metabolites</a:t>
            </a:r>
          </a:p>
          <a:p>
            <a:pPr lvl="2">
              <a:buFont typeface="Arial"/>
              <a:buChar char="•"/>
            </a:pPr>
            <a:r>
              <a:rPr lang="en-US" sz="2200" dirty="0" smtClean="0"/>
              <a:t>Distasteful</a:t>
            </a:r>
          </a:p>
          <a:p>
            <a:pPr lvl="2">
              <a:buFont typeface="Arial"/>
              <a:buChar char="•"/>
            </a:pPr>
            <a:r>
              <a:rPr lang="en-US" sz="2200" dirty="0" smtClean="0"/>
              <a:t>“Talking trees”</a:t>
            </a:r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209800" y="6611779"/>
            <a:ext cx="6934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www.youtube.com/watch?v</a:t>
            </a:r>
            <a:r>
              <a:rPr lang="en-US" sz="1000" dirty="0" smtClean="0"/>
              <a:t>=rLtUk-W5Gpk&amp;feature=</a:t>
            </a:r>
            <a:r>
              <a:rPr lang="en-US" sz="1000" dirty="0" err="1" smtClean="0"/>
              <a:t>results_video&amp;playnext</a:t>
            </a:r>
            <a:r>
              <a:rPr lang="en-US" sz="1000" dirty="0" smtClean="0"/>
              <a:t>=1&amp;list=PL6A814F144F90FAC9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8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hana\Documents\152x\freeman5_ch40_art_labeled\40_Labeled\40_27_insect_signals_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1342"/>
            <a:ext cx="3554699" cy="43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hana\Documents\Instructor Resources\Campbell Resources\Chapter_39\B_Jpeg_Images\_39_Labeled_Images\39_28RecruitingWasp-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6" y="935154"/>
            <a:ext cx="4183063" cy="25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127250" y="3213677"/>
            <a:ext cx="6934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Campbell 8e chapter 39 figure 28</a:t>
            </a:r>
            <a:endParaRPr lang="en-US" sz="1000" dirty="0"/>
          </a:p>
        </p:txBody>
      </p:sp>
      <p:pic>
        <p:nvPicPr>
          <p:cNvPr id="7172" name="Picture 4" descr="C:\Users\Shana\Documents\152x\freeman5_ch40_art_labeled\40_Labeled\40_28_parasitoids_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09" y="1676400"/>
            <a:ext cx="1929181" cy="14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47540" y="3518491"/>
            <a:ext cx="504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“Talking trees”: release volatile compounds that are released due to herbivory 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Induce responses in neighboring plants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Recruit parasitoids that lay eggs </a:t>
            </a:r>
            <a:r>
              <a:rPr lang="en-US" sz="1600" i="1" dirty="0" smtClean="0"/>
              <a:t>inside</a:t>
            </a:r>
            <a:r>
              <a:rPr lang="en-US" sz="1600" dirty="0" smtClean="0"/>
              <a:t> the herbivorous insects, killing them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636" y="0"/>
            <a:ext cx="8229600" cy="99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Herbivory: </a:t>
            </a:r>
            <a:r>
              <a:rPr lang="en-US" sz="2000" dirty="0" err="1" smtClean="0"/>
              <a:t>systemin</a:t>
            </a:r>
            <a:r>
              <a:rPr lang="en-US" sz="2000" dirty="0" smtClean="0"/>
              <a:t>, </a:t>
            </a:r>
            <a:r>
              <a:rPr lang="en-US" sz="2000" dirty="0" err="1" smtClean="0"/>
              <a:t>jasmonic</a:t>
            </a:r>
            <a:r>
              <a:rPr lang="en-US" sz="2000" dirty="0" smtClean="0"/>
              <a:t> acid, and proteinase inhibitors, and/or volatile compounds (“talking trees”)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6312" y="538865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Systemin</a:t>
            </a:r>
            <a:r>
              <a:rPr lang="en-US" sz="1600" dirty="0"/>
              <a:t> is named for the fact that it is locally induced but has effects throughout the entire plant </a:t>
            </a:r>
            <a:r>
              <a:rPr lang="en-US" sz="1600" dirty="0" smtClean="0"/>
              <a:t>due to movement through </a:t>
            </a:r>
            <a:r>
              <a:rPr lang="en-US" sz="1600" dirty="0"/>
              <a:t>phloem. </a:t>
            </a:r>
            <a:r>
              <a:rPr lang="en-US" sz="1600" dirty="0" err="1"/>
              <a:t>Systemin</a:t>
            </a:r>
            <a:r>
              <a:rPr lang="en-US" sz="1600" dirty="0"/>
              <a:t> is induced by herbivory by insects and activates </a:t>
            </a:r>
            <a:r>
              <a:rPr lang="en-US" sz="1600" dirty="0" err="1"/>
              <a:t>jasmonic</a:t>
            </a:r>
            <a:r>
              <a:rPr lang="en-US" sz="1600" dirty="0"/>
              <a:t> acid in other, undamaged cells. </a:t>
            </a:r>
            <a:r>
              <a:rPr lang="en-US" sz="1600" dirty="0" err="1"/>
              <a:t>Jasmonic</a:t>
            </a:r>
            <a:r>
              <a:rPr lang="en-US" sz="1600" dirty="0"/>
              <a:t> acid results in transcription of proteinase inhibitors which taste bad and make the herbivore sick, thus deterring further herbivory.</a:t>
            </a:r>
          </a:p>
        </p:txBody>
      </p:sp>
    </p:spTree>
    <p:extLst>
      <p:ext uri="{BB962C8B-B14F-4D97-AF65-F5344CB8AC3E}">
        <p14:creationId xmlns:p14="http://schemas.microsoft.com/office/powerpoint/2010/main" val="33743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27038"/>
            <a:ext cx="9144000" cy="9604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Pathogens: first response - Hypersensitive response (HR)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-76200" y="685800"/>
            <a:ext cx="9220200" cy="47244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Pathogen-specific response (recognizes specific microbes); results in local programmed cell death of infected cells to prevent pathogen spreading to healthy tissues:</a:t>
            </a:r>
          </a:p>
          <a:p>
            <a:pPr lvl="1">
              <a:buFont typeface="Courier New"/>
              <a:buChar char="o"/>
            </a:pPr>
            <a:r>
              <a:rPr lang="en-US" sz="1800" dirty="0" smtClean="0"/>
              <a:t>Recognition of specific pathogen molecules (requires specialized, pathogen-specific receptors)</a:t>
            </a:r>
          </a:p>
          <a:p>
            <a:pPr lvl="1">
              <a:buFont typeface="Courier New"/>
              <a:buChar char="o"/>
            </a:pPr>
            <a:r>
              <a:rPr lang="en-US" sz="1800" dirty="0" smtClean="0"/>
              <a:t>Induction of stress response genes and </a:t>
            </a:r>
            <a:r>
              <a:rPr lang="en-US" sz="1800" dirty="0" err="1" smtClean="0"/>
              <a:t>phytoalexins</a:t>
            </a:r>
            <a:r>
              <a:rPr lang="en-US" sz="1800" dirty="0" smtClean="0"/>
              <a:t> (toxins</a:t>
            </a:r>
            <a:r>
              <a:rPr lang="en-US" sz="1800" dirty="0"/>
              <a:t> </a:t>
            </a:r>
            <a:r>
              <a:rPr lang="en-US" sz="1800" dirty="0" smtClean="0"/>
              <a:t>that help kill pathogens)</a:t>
            </a:r>
          </a:p>
          <a:p>
            <a:pPr lvl="1">
              <a:buFont typeface="Courier New"/>
              <a:buChar char="o"/>
            </a:pPr>
            <a:r>
              <a:rPr lang="en-US" sz="1800" dirty="0" smtClean="0"/>
              <a:t>Walling off of infected cells to prevent pathogen escape</a:t>
            </a:r>
          </a:p>
          <a:p>
            <a:pPr lvl="1">
              <a:buFont typeface="Courier New"/>
              <a:buChar char="o"/>
            </a:pPr>
            <a:r>
              <a:rPr lang="en-US" sz="1800" dirty="0" smtClean="0"/>
              <a:t>Local cell death of infected tissues</a:t>
            </a:r>
          </a:p>
        </p:txBody>
      </p:sp>
      <p:pic>
        <p:nvPicPr>
          <p:cNvPr id="10" name="Picture 9" descr="39_26_hr_response-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237763"/>
            <a:ext cx="9220200" cy="3669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27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468"/>
            <a:ext cx="9144000" cy="1139732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Pathogens: Second response- systemic acquired response (SAR)</a:t>
            </a:r>
            <a:endParaRPr lang="en-US" sz="3400" dirty="0"/>
          </a:p>
        </p:txBody>
      </p:sp>
      <p:pic>
        <p:nvPicPr>
          <p:cNvPr id="6" name="Picture 5" descr="39_27_hr_signal-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1219200"/>
            <a:ext cx="3605055" cy="4736569"/>
          </a:xfrm>
          <a:prstGeom prst="rect">
            <a:avLst/>
          </a:prstGeom>
        </p:spPr>
      </p:pic>
      <p:sp>
        <p:nvSpPr>
          <p:cNvPr id="4" name="Content Placeholder 6"/>
          <p:cNvSpPr>
            <a:spLocks noGrp="1"/>
          </p:cNvSpPr>
          <p:nvPr>
            <p:ph sz="half" idx="1"/>
          </p:nvPr>
        </p:nvSpPr>
        <p:spPr>
          <a:xfrm>
            <a:off x="-68241" y="1447801"/>
            <a:ext cx="5097441" cy="4953000"/>
          </a:xfrm>
        </p:spPr>
        <p:txBody>
          <a:bodyPr>
            <a:normAutofit fontScale="92500"/>
          </a:bodyPr>
          <a:lstStyle/>
          <a:p>
            <a:pPr marL="274320" lvl="1" indent="0">
              <a:buNone/>
            </a:pPr>
            <a:r>
              <a:rPr lang="en-US" dirty="0" smtClean="0"/>
              <a:t>A general </a:t>
            </a:r>
            <a:r>
              <a:rPr lang="en-US" dirty="0"/>
              <a:t>anti-pathogen response activated </a:t>
            </a:r>
            <a:r>
              <a:rPr lang="en-US" i="1" dirty="0"/>
              <a:t>throughout the plant </a:t>
            </a:r>
            <a:r>
              <a:rPr lang="en-US" dirty="0"/>
              <a:t>in response to </a:t>
            </a:r>
            <a:r>
              <a:rPr lang="en-US" i="1" dirty="0"/>
              <a:t>local</a:t>
            </a:r>
            <a:r>
              <a:rPr lang="en-US" dirty="0"/>
              <a:t> activation of the </a:t>
            </a:r>
            <a:r>
              <a:rPr lang="en-US" dirty="0" smtClean="0"/>
              <a:t>hypersensitive response (SAR doesn’t activate without HR)</a:t>
            </a: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lvl="1">
              <a:buFont typeface="Courier New"/>
              <a:buChar char="o"/>
            </a:pPr>
            <a:r>
              <a:rPr lang="en-US" dirty="0" smtClean="0"/>
              <a:t>Hormone methyl salicylate (</a:t>
            </a:r>
            <a:r>
              <a:rPr lang="en-US" dirty="0" err="1" smtClean="0"/>
              <a:t>MeSA</a:t>
            </a:r>
            <a:r>
              <a:rPr lang="en-US" dirty="0" smtClean="0"/>
              <a:t>) released from infected site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Activates transcription of general pathogenesis-related (PR) genes (not pathogen-specific) as defense against pathogen spread/new infection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Slower response than HR; systemic response instead of local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2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8547100" cy="608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25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878584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26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hormone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736848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Sensors are located at tip, but how does bending occur at base?</a:t>
            </a:r>
          </a:p>
          <a:p>
            <a:r>
              <a:rPr lang="en-US" dirty="0" smtClean="0"/>
              <a:t>Peter </a:t>
            </a:r>
            <a:r>
              <a:rPr lang="en-US" dirty="0" err="1" smtClean="0"/>
              <a:t>Boysen</a:t>
            </a:r>
            <a:r>
              <a:rPr lang="en-US" dirty="0" smtClean="0"/>
              <a:t>-Jensen, 1913, designed an experiment to test for a signaling molecule</a:t>
            </a:r>
          </a:p>
          <a:p>
            <a:pPr lvl="1"/>
            <a:r>
              <a:rPr lang="en-US" dirty="0" smtClean="0"/>
              <a:t>Cut tips of oat shoots</a:t>
            </a:r>
          </a:p>
          <a:p>
            <a:pPr lvl="1"/>
            <a:r>
              <a:rPr lang="en-US" dirty="0" smtClean="0"/>
              <a:t>Inserted agar or mica plate</a:t>
            </a:r>
          </a:p>
          <a:p>
            <a:r>
              <a:rPr lang="en-US" dirty="0" smtClean="0"/>
              <a:t>Frits Went added to this experiment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Placed agar blocks on oat shoots, slightly offset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1680831"/>
            <a:ext cx="4768512" cy="221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810000"/>
            <a:ext cx="476255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Cholodny</a:t>
            </a:r>
            <a:r>
              <a:rPr lang="en-US" dirty="0" smtClean="0"/>
              <a:t>-Went hypothesis: asymmetry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371600"/>
            <a:ext cx="456682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4874" y="1371600"/>
            <a:ext cx="4359126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results of the </a:t>
            </a:r>
            <a:r>
              <a:rPr lang="en-US" dirty="0" err="1" smtClean="0"/>
              <a:t>Cholodny</a:t>
            </a:r>
            <a:r>
              <a:rPr lang="en-US" dirty="0" smtClean="0"/>
              <a:t>-Went experiment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371600"/>
            <a:ext cx="62357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Cell elongation involves intake of water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5687568"/>
            <a:ext cx="8534400" cy="56083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Auxin</a:t>
            </a:r>
            <a:r>
              <a:rPr lang="en-US" dirty="0" smtClean="0"/>
              <a:t> causes cells to activate proton pumps, create osmotic gradient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620837"/>
            <a:ext cx="8884070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Red/Far-Red </a:t>
            </a:r>
            <a:r>
              <a:rPr lang="en-US" dirty="0" err="1" smtClean="0"/>
              <a:t>phytochromes</a:t>
            </a:r>
            <a:r>
              <a:rPr lang="en-US" dirty="0" smtClean="0"/>
              <a:t> are </a:t>
            </a:r>
            <a:r>
              <a:rPr lang="en-US" dirty="0" err="1" smtClean="0"/>
              <a:t>photoreversible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355848" cy="220675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Other photoreceptors are involved in germination and stem elongation</a:t>
            </a:r>
          </a:p>
          <a:p>
            <a:r>
              <a:rPr lang="en-US" dirty="0" err="1" smtClean="0"/>
              <a:t>Phytochromes</a:t>
            </a:r>
            <a:r>
              <a:rPr lang="en-US" dirty="0" smtClean="0"/>
              <a:t> have two conformations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3602900"/>
            <a:ext cx="3429000" cy="313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4368" y="1524000"/>
            <a:ext cx="523328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hormones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Small, simple molecules present at very small concentrations</a:t>
            </a:r>
          </a:p>
          <a:p>
            <a:r>
              <a:rPr lang="en-US" dirty="0" smtClean="0"/>
              <a:t>Can be transported around the plant to affect target cells</a:t>
            </a:r>
          </a:p>
          <a:p>
            <a:r>
              <a:rPr lang="en-US" dirty="0" smtClean="0"/>
              <a:t>Only elicit response if receptor is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in the 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Move cell-to-cell, via xylem and phloem, or diffusion</a:t>
            </a:r>
          </a:p>
          <a:p>
            <a:r>
              <a:rPr lang="en-US" dirty="0" smtClean="0"/>
              <a:t>Plant growth regulators (aka hormones):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Auxin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Cytokinins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Gibberellins (GAs)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Abscisic</a:t>
            </a:r>
            <a:r>
              <a:rPr lang="en-US" dirty="0" smtClean="0">
                <a:solidFill>
                  <a:srgbClr val="0070C0"/>
                </a:solidFill>
              </a:rPr>
              <a:t> acid (ABA)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Brassinosteroids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Ethylene</a:t>
            </a:r>
          </a:p>
          <a:p>
            <a:pPr marL="329184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88879-97FA-492D-B71A-01002A2B4294}" type="slidenum">
              <a:rPr lang="en-US" smtClean="0"/>
              <a:pPr/>
              <a:t>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2008"/>
  <p:tag name="PPVERSION" val="12.0"/>
  <p:tag name="DELIMITERS" val="3.1"/>
  <p:tag name="SHOWBARVISIBLE" val="True"/>
  <p:tag name="USESECONDARYMONITOR" val="False"/>
  <p:tag name="SAVECSVWITHSESSION" val="False"/>
  <p:tag name="CSVFORMAT" val="0"/>
  <p:tag name="BULLETTYPE" val="3"/>
  <p:tag name="ANSWERNOWSTYLE" val="-1"/>
  <p:tag name="ANSWERNOWTEXT" val="Answer Now"/>
  <p:tag name="COUNTDOWNSTYLE" val="-1"/>
  <p:tag name="RESPCOUNTERSTYLE" val="1"/>
  <p:tag name="RESPCOUNTERFORMAT" val="0"/>
  <p:tag name="RESPTABLESTYLE" val="-1"/>
  <p:tag name="COUNTDOWNSECONDS" val="45"/>
  <p:tag name="INPUTSOURCE" val="1"/>
  <p:tag name="NUMRESPONSES" val="1"/>
  <p:tag name="ALLOWDUPLICATES" val="False"/>
  <p:tag name="BACKUPSESSIONS" val="True"/>
  <p:tag name="BACKUPMAINTENANCE" val="7"/>
  <p:tag name="CHARTVALUEFORMAT" val="0%"/>
  <p:tag name="AUTOADVANCE" val="True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10"/>
  <p:tag name="TEAMSINLEADERBOARD" val="10"/>
  <p:tag name="MAXRESPONDERS" val="10"/>
  <p:tag name="BUBBLENAMEVISIBLE" val="True"/>
  <p:tag name="BUBBLESIZEVISIBLE" val="True"/>
  <p:tag name="BUBBLEVALUEFORMAT" val="0.0"/>
  <p:tag name="BUBBLEGROUPING" val="3"/>
  <p:tag name="DEFAULTNUMTEAMS" val="10"/>
  <p:tag name="CUSTOMGRIDBACKCOLOR" val="-722948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2"/>
  <p:tag name="CHARTLABELS" val="0"/>
  <p:tag name="RESETCHARTS" val="True"/>
  <p:tag name="INCLUDENONRESPONDERS" val="False"/>
  <p:tag name="MULTIRESPDIVISOR" val="1"/>
  <p:tag name="INCLUDEPPT" val="True"/>
  <p:tag name="ALLOWUSERFEEDBACK" val="False"/>
  <p:tag name="CORRECTPOINTVALUE" val="2"/>
  <p:tag name="INCORRECTPOINTVALUE" val="1"/>
  <p:tag name="REALTIMEBACKUP" val="False"/>
  <p:tag name="REALTIMEBACKUPPATH" val="(None)"/>
  <p:tag name="ZEROBASED" val="False"/>
  <p:tag name="AUTOADJUSTPARTRANGE" val="True"/>
  <p:tag name="CHARTSCALE" val="True"/>
  <p:tag name="ADVANCEDSETTINGSVIEW" val="Tru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  <p:tag name="POWERPOINTVERSION" val="14.0"/>
  <p:tag name="EXPANDSHOWBAR" val="True"/>
  <p:tag name="TPFULLVERSION" val="4.3.1.11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S12slides">
  <a:themeElements>
    <a:clrScheme name="Human">
      <a:dk1>
        <a:sysClr val="windowText" lastClr="000000"/>
      </a:dk1>
      <a:lt1>
        <a:sysClr val="window" lastClr="FFFFFF"/>
      </a:lt1>
      <a:dk2>
        <a:srgbClr val="795339"/>
      </a:dk2>
      <a:lt2>
        <a:srgbClr val="F7EEDD"/>
      </a:lt2>
      <a:accent1>
        <a:srgbClr val="AD2E27"/>
      </a:accent1>
      <a:accent2>
        <a:srgbClr val="3F3D66"/>
      </a:accent2>
      <a:accent3>
        <a:srgbClr val="17517A"/>
      </a:accent3>
      <a:accent4>
        <a:srgbClr val="877E48"/>
      </a:accent4>
      <a:accent5>
        <a:srgbClr val="AF8B1E"/>
      </a:accent5>
      <a:accent6>
        <a:srgbClr val="A35E21"/>
      </a:accent6>
      <a:hlink>
        <a:srgbClr val="9B7300"/>
      </a:hlink>
      <a:folHlink>
        <a:srgbClr val="D6A73B"/>
      </a:folHlink>
    </a:clrScheme>
    <a:fontScheme name="Human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Human">
      <a:fillStyleLst>
        <a:solidFill>
          <a:schemeClr val="phClr"/>
        </a:solidFill>
        <a:gradFill>
          <a:gsLst>
            <a:gs pos="0">
              <a:schemeClr val="phClr">
                <a:tint val="30000"/>
                <a:satMod val="175000"/>
              </a:schemeClr>
            </a:gs>
            <a:gs pos="50000">
              <a:schemeClr val="phClr">
                <a:tint val="55000"/>
                <a:satMod val="200000"/>
              </a:schemeClr>
            </a:gs>
            <a:gs pos="70000">
              <a:schemeClr val="phClr">
                <a:tint val="70000"/>
                <a:satMod val="175000"/>
              </a:schemeClr>
            </a:gs>
            <a:gs pos="100000">
              <a:schemeClr val="phClr">
                <a:tint val="85000"/>
                <a:satMod val="175000"/>
              </a:schemeClr>
            </a:gs>
          </a:gsLst>
          <a:lin ang="8000000" scaled="1"/>
        </a:gradFill>
        <a:gradFill>
          <a:gsLst>
            <a:gs pos="0">
              <a:schemeClr val="phClr">
                <a:shade val="100000"/>
                <a:satMod val="140000"/>
              </a:schemeClr>
            </a:gs>
            <a:gs pos="40000">
              <a:schemeClr val="phClr">
                <a:shade val="65000"/>
                <a:satMod val="140000"/>
              </a:schemeClr>
            </a:gs>
            <a:gs pos="70000">
              <a:schemeClr val="phClr">
                <a:shade val="40000"/>
                <a:satMod val="115000"/>
              </a:schemeClr>
            </a:gs>
            <a:gs pos="100000">
              <a:schemeClr val="phClr">
                <a:shade val="20000"/>
                <a:satMod val="115000"/>
              </a:schemeClr>
            </a:gs>
          </a:gsLst>
          <a:lin ang="8000000" scaled="1"/>
        </a:gradFill>
      </a:fillStyleLst>
      <a:lnStyleLst>
        <a:ln w="500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2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9000" dist="25400" dir="9000000" rotWithShape="0">
              <a:srgbClr val="1A0000">
                <a:alpha val="35000"/>
              </a:srgbClr>
            </a:outerShdw>
          </a:effectLst>
        </a:effectStyle>
        <a:effectStyle>
          <a:effectLst>
            <a:outerShdw blurRad="39000" dist="25400" dir="9000000" rotWithShape="0">
              <a:srgbClr val="1A0000">
                <a:alpha val="40000"/>
              </a:srgbClr>
            </a:outerShdw>
          </a:effectLst>
        </a:effectStyle>
        <a:effectStyle>
          <a:effectLst>
            <a:outerShdw blurRad="39000" dist="25400" dir="90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rightRoom" dir="tr">
              <a:rot lat="0" lon="0" rev="3540000"/>
            </a:lightRig>
          </a:scene3d>
          <a:sp3d prstMaterial="matte">
            <a:bevelT w="190500" h="44450" prst="cross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275000"/>
              </a:schemeClr>
            </a:gs>
            <a:gs pos="3000">
              <a:schemeClr val="phClr">
                <a:tint val="87000"/>
                <a:satMod val="275000"/>
              </a:schemeClr>
            </a:gs>
            <a:gs pos="10000">
              <a:schemeClr val="phClr">
                <a:tint val="90000"/>
                <a:satMod val="275000"/>
              </a:schemeClr>
            </a:gs>
            <a:gs pos="70000">
              <a:schemeClr val="phClr">
                <a:shade val="38000"/>
                <a:satMod val="275000"/>
              </a:schemeClr>
            </a:gs>
            <a:gs pos="90000">
              <a:schemeClr val="phClr">
                <a:shade val="25000"/>
                <a:satMod val="300000"/>
              </a:schemeClr>
            </a:gs>
            <a:gs pos="100000">
              <a:schemeClr val="phClr">
                <a:shade val="22000"/>
                <a:satMod val="300000"/>
              </a:schemeClr>
            </a:gs>
          </a:gsLst>
          <a:path path="circle">
            <a:fillToRect l="60000" t="-3300" b="200000"/>
          </a:path>
        </a:gradFill>
        <a:gradFill rotWithShape="1">
          <a:gsLst>
            <a:gs pos="0">
              <a:schemeClr val="phClr">
                <a:tint val="57000"/>
                <a:satMod val="400000"/>
              </a:schemeClr>
            </a:gs>
            <a:gs pos="100000">
              <a:schemeClr val="phClr">
                <a:tint val="87000"/>
                <a:shade val="40000"/>
                <a:satMod val="5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S12slides</Template>
  <TotalTime>476</TotalTime>
  <Words>1052</Words>
  <Application>Microsoft Office PowerPoint</Application>
  <PresentationFormat>On-screen Show (4:3)</PresentationFormat>
  <Paragraphs>193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Candara</vt:lpstr>
      <vt:lpstr>Courier New</vt:lpstr>
      <vt:lpstr>Times New Roman</vt:lpstr>
      <vt:lpstr>Wingdings 2</vt:lpstr>
      <vt:lpstr>S12slides</vt:lpstr>
      <vt:lpstr>PowerPoint Presentation</vt:lpstr>
      <vt:lpstr>Discovering the phototropic response</vt:lpstr>
      <vt:lpstr>The hormone hypothesis</vt:lpstr>
      <vt:lpstr>The Cholodny-Went hypothesis: asymmetry</vt:lpstr>
      <vt:lpstr>The results of the Cholodny-Went experiment</vt:lpstr>
      <vt:lpstr>Cell elongation involves intake of water</vt:lpstr>
      <vt:lpstr>Red/Far-Red phytochromes are photoreversible</vt:lpstr>
      <vt:lpstr>The role of hormones</vt:lpstr>
      <vt:lpstr>Hormones in the plant</vt:lpstr>
      <vt:lpstr>Auxin</vt:lpstr>
      <vt:lpstr>Cytokinins</vt:lpstr>
      <vt:lpstr>Auxin - Cytokinin Interactions</vt:lpstr>
      <vt:lpstr>Gibberellins</vt:lpstr>
      <vt:lpstr>Gibberellins and Plant Growth</vt:lpstr>
      <vt:lpstr>Brassinosteroids</vt:lpstr>
      <vt:lpstr>Abscissic Acid (ABA)</vt:lpstr>
      <vt:lpstr>ABA – Promotes Seed Dormancy</vt:lpstr>
      <vt:lpstr>Ethylene</vt:lpstr>
      <vt:lpstr>Ethylene Triple Response</vt:lpstr>
      <vt:lpstr>Leaves drop in the fall with the help of auxin and ethylene</vt:lpstr>
      <vt:lpstr>Plant defenses</vt:lpstr>
      <vt:lpstr>Herbivory: systemin, jasmonic acid, and proteinase inhibitors, and/or volatile compounds (“talking trees”)</vt:lpstr>
      <vt:lpstr>Pathogens: first response - Hypersensitive response (HR)</vt:lpstr>
      <vt:lpstr>Pathogens: Second response- systemic acquired response (SAR)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Linda Green</dc:creator>
  <cp:lastModifiedBy>Garton, David</cp:lastModifiedBy>
  <cp:revision>46</cp:revision>
  <dcterms:created xsi:type="dcterms:W3CDTF">2012-02-21T18:45:05Z</dcterms:created>
  <dcterms:modified xsi:type="dcterms:W3CDTF">2017-10-10T20:54:03Z</dcterms:modified>
</cp:coreProperties>
</file>